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29742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3871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4677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8731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5983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2279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5874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4400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574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811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735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C7D8A-0DBC-420E-93C6-828B38A7A59D}" type="datetimeFigureOut">
              <a:rPr lang="ko-KR" altLang="en-US" smtClean="0"/>
              <a:t>2016-02-29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E7206-3E77-45CD-8018-7C66CE8917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88962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04" y="260648"/>
            <a:ext cx="8876484" cy="5648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9888" y="260648"/>
            <a:ext cx="2088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00" dirty="0" smtClean="0"/>
              <a:t>현재 사용중인 공간</a:t>
            </a:r>
            <a:endParaRPr lang="ko-KR" altLang="en-US" sz="1100" dirty="0"/>
          </a:p>
        </p:txBody>
      </p:sp>
      <p:sp>
        <p:nvSpPr>
          <p:cNvPr id="6" name="모서리가 둥근 직사각형 5"/>
          <p:cNvSpPr/>
          <p:nvPr/>
        </p:nvSpPr>
        <p:spPr>
          <a:xfrm>
            <a:off x="683568" y="1988840"/>
            <a:ext cx="2160240" cy="2376264"/>
          </a:xfrm>
          <a:prstGeom prst="roundRect">
            <a:avLst/>
          </a:prstGeom>
          <a:solidFill>
            <a:schemeClr val="accent1">
              <a:alpha val="3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공사제외</a:t>
            </a:r>
            <a:endParaRPr lang="ko-KR" altLang="en-US" dirty="0">
              <a:solidFill>
                <a:srgbClr val="FF0000"/>
              </a:solidFill>
            </a:endParaRPr>
          </a:p>
        </p:txBody>
      </p:sp>
      <p:cxnSp>
        <p:nvCxnSpPr>
          <p:cNvPr id="9" name="직선 화살표 연결선 8"/>
          <p:cNvCxnSpPr/>
          <p:nvPr/>
        </p:nvCxnSpPr>
        <p:spPr>
          <a:xfrm>
            <a:off x="2843808" y="1396226"/>
            <a:ext cx="514312" cy="136815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67963" y="1119227"/>
            <a:ext cx="9618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0070C0"/>
                </a:solidFill>
              </a:rPr>
              <a:t>판넬제거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12" name="모서리가 둥근 직사각형 11"/>
          <p:cNvSpPr/>
          <p:nvPr/>
        </p:nvSpPr>
        <p:spPr>
          <a:xfrm>
            <a:off x="2854064" y="1945482"/>
            <a:ext cx="1008112" cy="2376264"/>
          </a:xfrm>
          <a:prstGeom prst="roundRect">
            <a:avLst/>
          </a:prstGeom>
          <a:solidFill>
            <a:srgbClr val="FFC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endParaRPr lang="en-US" altLang="ko-KR" dirty="0">
              <a:solidFill>
                <a:srgbClr val="FF0000"/>
              </a:solidFill>
            </a:endParaRPr>
          </a:p>
          <a:p>
            <a:pPr algn="ctr"/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바닥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공사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공조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pPr algn="ctr"/>
            <a:r>
              <a:rPr lang="ko-KR" altLang="en-US" dirty="0" smtClean="0">
                <a:solidFill>
                  <a:srgbClr val="FF0000"/>
                </a:solidFill>
              </a:rPr>
              <a:t>시설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15" name="TextBox 2"/>
          <p:cNvSpPr txBox="1"/>
          <p:nvPr/>
        </p:nvSpPr>
        <p:spPr>
          <a:xfrm>
            <a:off x="179513" y="5445224"/>
            <a:ext cx="8568951" cy="111442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좌측 수장고공간은  공사에서 제외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다용도실과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수장고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전실 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판넬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제거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출입문 교체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유물정리실 공간은 분할하여  유물정리실과 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수장고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로 구분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물품보관고공간 확보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로비 바닥공사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벽면공사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게시판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판낼걸이</a:t>
            </a:r>
            <a:endParaRPr lang="en-US" altLang="ko-KR" baseline="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4. 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보조창고 건물외곽에 신설</a:t>
            </a:r>
            <a:endParaRPr lang="ko-KR" altLang="en-US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6228184" y="1340768"/>
            <a:ext cx="208823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보조창고</a:t>
            </a:r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764176" y="1340768"/>
            <a:ext cx="4320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196224" y="1945482"/>
            <a:ext cx="2112205" cy="9794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수장고</a:t>
            </a:r>
            <a:r>
              <a:rPr lang="en-US" altLang="ko-KR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9" name="직선 화살표 연결선 18"/>
          <p:cNvCxnSpPr/>
          <p:nvPr/>
        </p:nvCxnSpPr>
        <p:spPr>
          <a:xfrm flipH="1">
            <a:off x="6094424" y="836712"/>
            <a:ext cx="565808" cy="731609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60232" y="620688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0070C0"/>
                </a:solidFill>
              </a:rPr>
              <a:t>둠웨이트</a:t>
            </a:r>
            <a:r>
              <a:rPr lang="ko-KR" altLang="en-US" sz="1200" dirty="0" smtClean="0">
                <a:solidFill>
                  <a:srgbClr val="0070C0"/>
                </a:solidFill>
              </a:rPr>
              <a:t> 및 창고출입구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5332128" y="4149080"/>
            <a:ext cx="762296" cy="180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3845" y="3872146"/>
            <a:ext cx="12303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dirty="0" err="1" smtClean="0">
                <a:solidFill>
                  <a:srgbClr val="0070C0"/>
                </a:solidFill>
              </a:rPr>
              <a:t>유물세척계수대</a:t>
            </a:r>
            <a:endParaRPr lang="ko-KR" altLang="en-US" sz="10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721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928992" cy="563123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359532" y="5063787"/>
            <a:ext cx="8424936" cy="16561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중앙에 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로비겸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공간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임원 및 관리자공간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이사장실</a:t>
            </a:r>
            <a:r>
              <a:rPr lang="en-US" altLang="ko-KR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원장실</a:t>
            </a:r>
            <a:r>
              <a:rPr lang="en-US" altLang="ko-KR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실장실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상근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회의실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이사회 개최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각종 위원회 개최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ppt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설치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4.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사무과장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직원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외부방문객접견공간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오픈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탕비실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문서보관고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5.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학술기획팀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팀장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직원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작업공간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물품보관실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현재공간 부족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탕비실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기존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수장고는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철거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임원 및 관리자 공간 중  원장실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실장실은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  간단한 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계수대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 설치  </a:t>
            </a:r>
            <a:endParaRPr lang="en-US" altLang="ko-KR" dirty="0">
              <a:solidFill>
                <a:schemeClr val="bg1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공간구성은  이사장실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+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원장실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회의실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실장실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+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학술기획팀</a:t>
            </a:r>
            <a:endParaRPr lang="en-US" altLang="ko-KR" baseline="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</a:t>
            </a:r>
            <a:r>
              <a:rPr lang="ko-KR" altLang="en-US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출입구와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화장실앞을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이동식 구조물로 구분</a:t>
            </a:r>
            <a:endParaRPr lang="en-US" altLang="ko-KR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endParaRPr lang="ko-KR" altLang="en-US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4211960" y="1556792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2771800" y="2420889"/>
            <a:ext cx="3024336" cy="1710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실장실</a:t>
            </a:r>
            <a:r>
              <a:rPr lang="en-US" altLang="ko-KR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</a:t>
            </a:r>
            <a:r>
              <a:rPr lang="ko-KR" altLang="en-US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사무과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372200" y="2096800"/>
            <a:ext cx="1944216" cy="2124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이사장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원장실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회의</a:t>
            </a:r>
            <a:r>
              <a:rPr lang="ko-KR" alt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실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55576" y="2204864"/>
            <a:ext cx="1080120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학술기획팀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764176" y="1340768"/>
            <a:ext cx="4320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660232" y="116632"/>
            <a:ext cx="212423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이사장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원장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회의실을 제외</a:t>
            </a:r>
            <a:endParaRPr lang="en-US" altLang="ko-KR" sz="1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각사무공간은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상단유리로 내부 </a:t>
            </a:r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오픈되도록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시공</a:t>
            </a:r>
            <a:endParaRPr lang="ko-KR" alt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원호 17"/>
          <p:cNvSpPr/>
          <p:nvPr/>
        </p:nvSpPr>
        <p:spPr>
          <a:xfrm rot="7630927">
            <a:off x="3445922" y="-257955"/>
            <a:ext cx="2451003" cy="2909413"/>
          </a:xfrm>
          <a:prstGeom prst="arc">
            <a:avLst/>
          </a:prstGeom>
          <a:ln w="47625" cmpd="thinThick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59595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0648"/>
            <a:ext cx="8928992" cy="5631231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359532" y="5063787"/>
            <a:ext cx="8424936" cy="16561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105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중앙에 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로비겸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공간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임원 및 관리자공간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이사장실</a:t>
            </a:r>
            <a:r>
              <a:rPr lang="en-US" altLang="ko-KR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원장실</a:t>
            </a:r>
            <a:r>
              <a:rPr lang="en-US" altLang="ko-KR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.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실장실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상근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회의실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이사회 개최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각종 위원회 개최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en-US" altLang="ko-KR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ppt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설치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4.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사무과장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직원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외부방문객접견공간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오픈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탕비실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문서보관고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5.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학술기획팀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팀장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직원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작업공간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물품보관실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현재공간 부족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탕비실</a:t>
            </a:r>
            <a:endParaRPr lang="en-US" altLang="ko-KR" baseline="0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기존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수장고는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철거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임원 및 관리자 공간 중  원장실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, 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실장실은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  간단한 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계수대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 설치  </a:t>
            </a:r>
            <a:endParaRPr lang="en-US" altLang="ko-KR" dirty="0">
              <a:solidFill>
                <a:schemeClr val="bg1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공간구성은  이사장실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+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원장실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회의실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, 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실장실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+</a:t>
            </a:r>
            <a:r>
              <a:rPr lang="ko-KR" altLang="en-US" baseline="0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사무과</a:t>
            </a:r>
            <a:r>
              <a:rPr lang="en-US" altLang="ko-KR" baseline="0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학술기획팀</a:t>
            </a:r>
            <a:endParaRPr lang="en-US" altLang="ko-KR" baseline="0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o</a:t>
            </a:r>
            <a:r>
              <a:rPr lang="ko-KR" altLang="en-US" baseline="0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출입구와 </a:t>
            </a:r>
            <a:r>
              <a:rPr lang="ko-KR" altLang="en-US" dirty="0" err="1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화장실앞을</a:t>
            </a:r>
            <a:r>
              <a:rPr lang="ko-KR" altLang="en-US" dirty="0" smtClean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 이동식 구조물로 구분</a:t>
            </a:r>
            <a:endParaRPr lang="en-US" altLang="ko-KR" dirty="0" smtClean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endParaRPr lang="ko-KR" altLang="en-US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8" name="아래쪽 화살표 7"/>
          <p:cNvSpPr/>
          <p:nvPr/>
        </p:nvSpPr>
        <p:spPr>
          <a:xfrm>
            <a:off x="4211960" y="1556792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3620374" y="2444499"/>
            <a:ext cx="2679818" cy="1710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실장실사무과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899592" y="2029332"/>
            <a:ext cx="2520280" cy="21242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이사장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원장실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회의실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7182290" y="2211083"/>
            <a:ext cx="1080120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학술기획팀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5764176" y="1340768"/>
            <a:ext cx="4320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6660232" y="116632"/>
            <a:ext cx="212423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이사장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원장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회의실을 제외</a:t>
            </a:r>
            <a:endParaRPr lang="en-US" altLang="ko-KR" sz="1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각사무공간은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상단유리로 내부 </a:t>
            </a:r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오픈되도록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시공</a:t>
            </a:r>
            <a:endParaRPr lang="ko-KR" alt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원호 17"/>
          <p:cNvSpPr/>
          <p:nvPr/>
        </p:nvSpPr>
        <p:spPr>
          <a:xfrm rot="7630927">
            <a:off x="3445922" y="-257955"/>
            <a:ext cx="2451003" cy="2909413"/>
          </a:xfrm>
          <a:prstGeom prst="arc">
            <a:avLst/>
          </a:prstGeom>
          <a:ln w="47625" cmpd="thinThick"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2654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" y="188640"/>
            <a:ext cx="8856984" cy="5636263"/>
          </a:xfrm>
          <a:prstGeom prst="rect">
            <a:avLst/>
          </a:prstGeom>
        </p:spPr>
      </p:pic>
      <p:sp>
        <p:nvSpPr>
          <p:cNvPr id="5" name="TextBox 2"/>
          <p:cNvSpPr txBox="1"/>
          <p:nvPr/>
        </p:nvSpPr>
        <p:spPr>
          <a:xfrm>
            <a:off x="713083" y="4437112"/>
            <a:ext cx="7198072" cy="231653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1. 3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층 전체  조사연구부 업무공간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부장실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팀장공간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개소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조사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1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8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,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조사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8,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조사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팀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도면의 좌측 공간 활용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3.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실측제도실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3*6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테이블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8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개 공간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보고서작성실</a:t>
            </a:r>
            <a:endParaRPr lang="en-US" altLang="ko-KR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4.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회의실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10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명 내외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부장실 옆 공간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5. 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물품보관고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개소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좌측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조사연구부용  우측 실측제도실용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6. </a:t>
            </a:r>
            <a:r>
              <a:rPr lang="ko-KR" altLang="en-US" dirty="0" err="1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탕비실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 </a:t>
            </a:r>
            <a:r>
              <a:rPr lang="en-US" altLang="ko-KR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2</a:t>
            </a:r>
            <a:r>
              <a:rPr lang="ko-KR" altLang="en-US" dirty="0">
                <a:solidFill>
                  <a:schemeClr val="bg1"/>
                </a:solidFill>
                <a:latin typeface="Adobe 고딕 Std B" pitchFamily="34" charset="-127"/>
                <a:ea typeface="Adobe 고딕 Std B" pitchFamily="34" charset="-127"/>
              </a:rPr>
              <a:t>개소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좌측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: </a:t>
            </a:r>
            <a:r>
              <a:rPr lang="ko-KR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조사연구부용  우측 실측제도실용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7. 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임시유물보관고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(</a:t>
            </a:r>
            <a:r>
              <a:rPr lang="ko-KR" altLang="en-US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우측 실측제도실 공간</a:t>
            </a: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)</a:t>
            </a:r>
          </a:p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8.</a:t>
            </a:r>
            <a:r>
              <a:rPr lang="ko-KR" altLang="en-US" dirty="0" err="1">
                <a:solidFill>
                  <a:schemeClr val="bg1"/>
                </a:solidFill>
                <a:effectLst/>
                <a:latin typeface="Adobe 고딕 Std B" pitchFamily="34" charset="-127"/>
                <a:ea typeface="Adobe 고딕 Std B" pitchFamily="34" charset="-127"/>
              </a:rPr>
              <a:t>문서보관고</a:t>
            </a:r>
            <a:endParaRPr lang="ko-KR" altLang="ko-KR" dirty="0">
              <a:solidFill>
                <a:schemeClr val="bg1"/>
              </a:solidFill>
              <a:effectLst/>
              <a:latin typeface="Adobe 고딕 Std B" pitchFamily="34" charset="-127"/>
              <a:ea typeface="Adobe 고딕 Std B" pitchFamily="34" charset="-127"/>
            </a:endParaRPr>
          </a:p>
          <a:p>
            <a:r>
              <a:rPr lang="en-US" altLang="ko-KR" b="1" dirty="0">
                <a:solidFill>
                  <a:schemeClr val="bg1"/>
                </a:solidFill>
                <a:effectLst/>
              </a:rPr>
              <a:t>o </a:t>
            </a:r>
            <a:r>
              <a:rPr lang="ko-KR" altLang="en-US" b="1" dirty="0">
                <a:solidFill>
                  <a:schemeClr val="bg1"/>
                </a:solidFill>
                <a:effectLst/>
              </a:rPr>
              <a:t>출입문에서 부터 전체 공간 활용하는 방식</a:t>
            </a:r>
            <a:endParaRPr lang="en-US" altLang="ko-KR" b="1" dirty="0">
              <a:solidFill>
                <a:schemeClr val="bg1"/>
              </a:solidFill>
              <a:effectLst/>
            </a:endParaRPr>
          </a:p>
          <a:p>
            <a:r>
              <a:rPr lang="en-US" altLang="ko-KR" b="1" dirty="0">
                <a:solidFill>
                  <a:schemeClr val="bg1"/>
                </a:solidFill>
                <a:effectLst/>
              </a:rPr>
              <a:t>o </a:t>
            </a:r>
            <a:r>
              <a:rPr lang="ko-KR" altLang="en-US" b="1" dirty="0">
                <a:solidFill>
                  <a:schemeClr val="bg1"/>
                </a:solidFill>
                <a:effectLst/>
              </a:rPr>
              <a:t>전체가 동일성격의 업무 하는 곳은 칸막이 시설은 최소화</a:t>
            </a:r>
            <a:r>
              <a:rPr lang="en-US" altLang="ko-KR" b="1" dirty="0">
                <a:solidFill>
                  <a:schemeClr val="bg1"/>
                </a:solidFill>
                <a:effectLst/>
              </a:rPr>
              <a:t>,  </a:t>
            </a:r>
            <a:r>
              <a:rPr lang="ko-KR" altLang="en-US" b="1" dirty="0" err="1">
                <a:solidFill>
                  <a:schemeClr val="bg1"/>
                </a:solidFill>
                <a:effectLst/>
              </a:rPr>
              <a:t>오픈된</a:t>
            </a:r>
            <a:r>
              <a:rPr lang="ko-KR" altLang="en-US" b="1" dirty="0">
                <a:solidFill>
                  <a:schemeClr val="bg1"/>
                </a:solidFill>
                <a:effectLst/>
              </a:rPr>
              <a:t> 공간으로 </a:t>
            </a:r>
            <a:endParaRPr lang="ko-KR" altLang="en-US" b="1" dirty="0">
              <a:solidFill>
                <a:schemeClr val="bg1"/>
              </a:solidFill>
              <a:latin typeface="Adobe 고딕 Std B" pitchFamily="34" charset="-127"/>
              <a:ea typeface="Adobe 고딕 Std B" pitchFamily="34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489260" y="2420888"/>
            <a:ext cx="1944216" cy="17281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부장실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팀장공간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회의</a:t>
            </a:r>
            <a:r>
              <a:rPr lang="ko-KR" altLang="en-US" sz="3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실</a:t>
            </a:r>
          </a:p>
        </p:txBody>
      </p:sp>
      <p:sp>
        <p:nvSpPr>
          <p:cNvPr id="7" name="아래쪽 화살표 6"/>
          <p:cNvSpPr/>
          <p:nvPr/>
        </p:nvSpPr>
        <p:spPr>
          <a:xfrm>
            <a:off x="4211960" y="1556792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1187624" y="2204864"/>
            <a:ext cx="1944216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조사연구부연구실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508104" y="2204864"/>
            <a:ext cx="1944216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실측제도</a:t>
            </a:r>
            <a:endParaRPr lang="en-US" altLang="ko-KR" sz="32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보고서작성</a:t>
            </a:r>
            <a:endParaRPr lang="ko-KR" altLang="en-US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5764176" y="1340768"/>
            <a:ext cx="4320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2719" y="68384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0070C0"/>
                </a:solidFill>
              </a:rPr>
              <a:t>둠웨이트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 flipH="1">
            <a:off x="6021332" y="916155"/>
            <a:ext cx="349784" cy="443577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직사각형 16"/>
          <p:cNvSpPr/>
          <p:nvPr/>
        </p:nvSpPr>
        <p:spPr>
          <a:xfrm>
            <a:off x="7596336" y="2192739"/>
            <a:ext cx="720080" cy="19442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임시수장공간</a:t>
            </a:r>
            <a:endParaRPr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1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물품보관고</a:t>
            </a:r>
            <a:endParaRPr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en-US" altLang="ko-KR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ko-KR" altLang="en-US" sz="1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문서보관</a:t>
            </a:r>
            <a:endParaRPr lang="en-US" altLang="ko-KR" sz="1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endParaRPr lang="ko-KR" altLang="en-US" sz="1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6660232" y="116632"/>
            <a:ext cx="2124236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회의실</a:t>
            </a:r>
            <a:r>
              <a:rPr lang="en-US" altLang="ko-KR" sz="1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부장실 등</a:t>
            </a:r>
            <a:endParaRPr lang="en-US" altLang="ko-KR" sz="1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각사무공간은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상단유리로 내부 </a:t>
            </a:r>
            <a:r>
              <a:rPr lang="ko-KR" altLang="en-US" sz="1200" b="1" dirty="0" err="1" smtClean="0">
                <a:solidFill>
                  <a:schemeClr val="accent6">
                    <a:lumMod val="50000"/>
                  </a:schemeClr>
                </a:solidFill>
              </a:rPr>
              <a:t>오픈되도록</a:t>
            </a:r>
            <a:r>
              <a:rPr lang="ko-KR" altLang="en-US" sz="1200" b="1" dirty="0" smtClean="0">
                <a:solidFill>
                  <a:schemeClr val="accent6">
                    <a:lumMod val="50000"/>
                  </a:schemeClr>
                </a:solidFill>
              </a:rPr>
              <a:t> 시공</a:t>
            </a:r>
            <a:endParaRPr lang="ko-KR" altLang="en-US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9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026" name="Picture 2" descr="D:\Desktop\본관리모델링공사\본원평입면도\옥상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064896" cy="570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0466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옥상평면도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4427984" y="2703743"/>
            <a:ext cx="1080120" cy="4649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smtClean="0">
                <a:solidFill>
                  <a:srgbClr val="FF0000"/>
                </a:solidFill>
              </a:rPr>
              <a:t>창고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475656" y="3297816"/>
            <a:ext cx="2715690" cy="5632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dirty="0" err="1" smtClean="0">
                <a:solidFill>
                  <a:srgbClr val="FF0000"/>
                </a:solidFill>
              </a:rPr>
              <a:t>휴게데크</a:t>
            </a:r>
            <a:r>
              <a:rPr lang="ko-KR" altLang="en-US" sz="2000" dirty="0" smtClean="0">
                <a:solidFill>
                  <a:srgbClr val="FF0000"/>
                </a:solidFill>
              </a:rPr>
              <a:t> 최소화</a:t>
            </a:r>
            <a:endParaRPr lang="ko-KR" altLang="en-US" sz="2000" dirty="0">
              <a:solidFill>
                <a:srgbClr val="FF0000"/>
              </a:solidFill>
            </a:endParaRPr>
          </a:p>
        </p:txBody>
      </p:sp>
      <p:sp>
        <p:nvSpPr>
          <p:cNvPr id="9" name="아래쪽 화살표 8"/>
          <p:cNvSpPr/>
          <p:nvPr/>
        </p:nvSpPr>
        <p:spPr>
          <a:xfrm>
            <a:off x="6732240" y="4941168"/>
            <a:ext cx="14401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5548152" y="2663400"/>
            <a:ext cx="43204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35595" y="279771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err="1" smtClean="0">
                <a:solidFill>
                  <a:srgbClr val="0070C0"/>
                </a:solidFill>
              </a:rPr>
              <a:t>둠웨이트</a:t>
            </a:r>
            <a:endParaRPr lang="ko-KR" altLang="en-US" sz="1200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28184" y="544522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 smtClean="0">
                <a:solidFill>
                  <a:srgbClr val="FF0000"/>
                </a:solidFill>
              </a:rPr>
              <a:t>전면 상단 높여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보존처리동과</a:t>
            </a:r>
            <a:r>
              <a:rPr lang="ko-KR" altLang="en-US" sz="1200" dirty="0" smtClean="0">
                <a:solidFill>
                  <a:srgbClr val="FF0000"/>
                </a:solidFill>
              </a:rPr>
              <a:t> 같이</a:t>
            </a:r>
            <a:r>
              <a:rPr lang="en-US" altLang="ko-KR" sz="1200" dirty="0" smtClean="0">
                <a:solidFill>
                  <a:srgbClr val="FF0000"/>
                </a:solidFill>
              </a:rPr>
              <a:t>,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창구조</a:t>
            </a:r>
            <a:r>
              <a:rPr lang="ko-KR" altLang="en-US" sz="1200" dirty="0" smtClean="0">
                <a:solidFill>
                  <a:srgbClr val="FF0000"/>
                </a:solidFill>
              </a:rPr>
              <a:t> 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952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450</Words>
  <Application>Microsoft Office PowerPoint</Application>
  <PresentationFormat>화면 슬라이드 쇼(4:3)</PresentationFormat>
  <Paragraphs>81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Office 테마</vt:lpstr>
      <vt:lpstr> 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5</cp:revision>
  <cp:lastPrinted>2016-02-28T04:59:35Z</cp:lastPrinted>
  <dcterms:created xsi:type="dcterms:W3CDTF">2016-02-28T04:10:22Z</dcterms:created>
  <dcterms:modified xsi:type="dcterms:W3CDTF">2016-02-29T00:11:22Z</dcterms:modified>
</cp:coreProperties>
</file>